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3" r:id="rId1"/>
  </p:sldMasterIdLst>
  <p:sldIdLst>
    <p:sldId id="256" r:id="rId2"/>
    <p:sldId id="285" r:id="rId3"/>
    <p:sldId id="281" r:id="rId4"/>
    <p:sldId id="286" r:id="rId5"/>
    <p:sldId id="287" r:id="rId6"/>
    <p:sldId id="295" r:id="rId7"/>
    <p:sldId id="288" r:id="rId8"/>
    <p:sldId id="290" r:id="rId9"/>
    <p:sldId id="289" r:id="rId10"/>
    <p:sldId id="293" r:id="rId11"/>
    <p:sldId id="296" r:id="rId12"/>
    <p:sldId id="294" r:id="rId13"/>
    <p:sldId id="267" r:id="rId14"/>
    <p:sldId id="297" r:id="rId15"/>
    <p:sldId id="283" r:id="rId16"/>
    <p:sldId id="292" r:id="rId17"/>
    <p:sldId id="291" r:id="rId18"/>
    <p:sldId id="298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430" autoAdjust="0"/>
    <p:restoredTop sz="94660"/>
  </p:normalViewPr>
  <p:slideViewPr>
    <p:cSldViewPr>
      <p:cViewPr varScale="1">
        <p:scale>
          <a:sx n="69" d="100"/>
          <a:sy n="69" d="100"/>
        </p:scale>
        <p:origin x="-117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 advClick="0"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12.07.2015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12.07.2015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12.07.2015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 advClick="0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12.07.2015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12.07.2015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</p:sldLayoutIdLst>
  <p:transition spd="slow" advClick="0">
    <p:wipe dir="d"/>
  </p:transition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F:\&#1052;&#1086;&#1081;%20&#1092;&#1080;&#1083;&#1100;&#1084;%202.mp4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Relationship Id="rId9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F:\&#1052;&#1086;&#1081;%20&#1092;&#1080;&#1083;&#1100;&#1084;%20300.mp4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42;&#1080;&#1076;&#1077;&#1086;\&#1055;&#1077;&#1089;&#1085;&#1080;-&#1074;&#1080;&#1076;&#1077;&#1086;\&#1048;&#1075;&#1086;&#1088;&#1100;%20&#1056;&#1072;&#1089;&#1090;&#1077;&#1088;&#1103;&#1077;&#1074;%20&#1056;&#1086;&#1084;&#1072;&#1096;&#1082;&#1080;.mp4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332656"/>
            <a:ext cx="8528992" cy="396044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АЛКОГОЛЬ И НАРКОТИКИ – </a:t>
            </a:r>
            <a:br>
              <a:rPr lang="ru-RU" dirty="0" smtClean="0"/>
            </a:br>
            <a:r>
              <a:rPr lang="ru-RU" dirty="0" smtClean="0"/>
              <a:t>ЭТО САМЫЕ ПОДЛЫЕ УБИЙЦЫ, КОТОРЫЕ СНАЧАЛА ОТНИМАЮТ У ЧЕЛОВЕКА СВОБОДУ, А ПОТОМ САМОЕ ДОРОГОЕ,</a:t>
            </a:r>
            <a:br>
              <a:rPr lang="ru-RU" dirty="0" smtClean="0"/>
            </a:br>
            <a:r>
              <a:rPr lang="ru-RU" dirty="0" smtClean="0"/>
              <a:t> ЧТО ДАЕТСЯ ЕМУ </a:t>
            </a:r>
            <a:br>
              <a:rPr lang="ru-RU" dirty="0" smtClean="0"/>
            </a:br>
            <a:r>
              <a:rPr lang="ru-RU" dirty="0" smtClean="0"/>
              <a:t>ОДИН  РАЗ  - ЖИЗНЬ</a:t>
            </a:r>
            <a:endParaRPr lang="ru-RU" dirty="0"/>
          </a:p>
        </p:txBody>
      </p:sp>
      <p:pic>
        <p:nvPicPr>
          <p:cNvPr id="6" name="Рисунок 5" descr="devil-225x300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5937616" y="2962672"/>
            <a:ext cx="2780016" cy="3706688"/>
          </a:xfrm>
          <a:prstGeom prst="rect">
            <a:avLst/>
          </a:prstGeom>
        </p:spPr>
      </p:pic>
    </p:spTree>
  </p:cSld>
  <p:clrMapOvr>
    <a:masterClrMapping/>
  </p:clrMapOvr>
  <p:transition spd="slow" advClick="0"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11560" y="332656"/>
            <a:ext cx="8229600" cy="1251062"/>
          </a:xfrm>
        </p:spPr>
        <p:txBody>
          <a:bodyPr>
            <a:normAutofit fontScale="90000"/>
          </a:bodyPr>
          <a:lstStyle/>
          <a:p>
            <a:r>
              <a:rPr lang="ru-RU" sz="3100" i="1" dirty="0" smtClean="0"/>
              <a:t>Молитвы пред иконою</a:t>
            </a:r>
            <a:r>
              <a:rPr lang="ru-RU" sz="3100" b="0" dirty="0" smtClean="0"/>
              <a:t/>
            </a:r>
            <a:br>
              <a:rPr lang="ru-RU" sz="3100" b="0" dirty="0" smtClean="0"/>
            </a:br>
            <a:r>
              <a:rPr lang="ru-RU" sz="3100" i="1" dirty="0" smtClean="0"/>
              <a:t>Божией  Матери "</a:t>
            </a:r>
            <a:r>
              <a:rPr lang="ru-RU" sz="3100" i="1" dirty="0" err="1" smtClean="0"/>
              <a:t>Неупиваемая</a:t>
            </a:r>
            <a:r>
              <a:rPr lang="ru-RU" sz="3100" i="1" dirty="0" smtClean="0"/>
              <a:t> Чаша"</a:t>
            </a:r>
            <a:r>
              <a:rPr lang="ru-RU" b="0" dirty="0" smtClean="0"/>
              <a:t/>
            </a:r>
            <a:br>
              <a:rPr lang="ru-RU" b="0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772816"/>
            <a:ext cx="4038600" cy="4623816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/>
              <a:t>     Название этой иконы знакомо многим людям, и верующим, и неверующим. </a:t>
            </a:r>
          </a:p>
          <a:p>
            <a:pPr>
              <a:buNone/>
            </a:pPr>
            <a:r>
              <a:rPr lang="ru-RU" dirty="0" smtClean="0"/>
              <a:t>     По молитвам к Божией Матери перед этой иконой подаются исцеления от недугов </a:t>
            </a:r>
            <a:r>
              <a:rPr lang="ru-RU" dirty="0" err="1" smtClean="0"/>
              <a:t>наркозависимости</a:t>
            </a:r>
            <a:r>
              <a:rPr lang="ru-RU" dirty="0" smtClean="0"/>
              <a:t>, алкоголизма, </a:t>
            </a:r>
            <a:r>
              <a:rPr lang="ru-RU" dirty="0" err="1" smtClean="0"/>
              <a:t>табакокурения</a:t>
            </a:r>
            <a:r>
              <a:rPr lang="ru-RU" dirty="0" smtClean="0"/>
              <a:t>. </a:t>
            </a:r>
            <a:endParaRPr lang="ru-RU" dirty="0"/>
          </a:p>
        </p:txBody>
      </p:sp>
      <p:pic>
        <p:nvPicPr>
          <p:cNvPr id="8" name="Содержимое 7" descr="DSCN3315_(1).jpg"/>
          <p:cNvPicPr>
            <a:picLocks noGrp="1" noChangeAspect="1"/>
          </p:cNvPicPr>
          <p:nvPr>
            <p:ph sz="half" idx="2"/>
          </p:nvPr>
        </p:nvPicPr>
        <p:blipFill>
          <a:blip r:embed="rId2" cstate="screen"/>
          <a:stretch>
            <a:fillRect/>
          </a:stretch>
        </p:blipFill>
        <p:spPr>
          <a:xfrm>
            <a:off x="4933354" y="1773238"/>
            <a:ext cx="3599085" cy="4798780"/>
          </a:xfrm>
        </p:spPr>
      </p:pic>
    </p:spTree>
  </p:cSld>
  <p:clrMapOvr>
    <a:masterClrMapping/>
  </p:clrMapOvr>
  <p:transition spd="slow" advClick="0"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одзаголовок 9"/>
          <p:cNvSpPr>
            <a:spLocks noGrp="1"/>
          </p:cNvSpPr>
          <p:nvPr>
            <p:ph type="subTitle" idx="1"/>
          </p:nvPr>
        </p:nvSpPr>
        <p:spPr>
          <a:xfrm>
            <a:off x="251520" y="5157192"/>
            <a:ext cx="8365232" cy="1499616"/>
          </a:xfrm>
        </p:spPr>
        <p:txBody>
          <a:bodyPr>
            <a:normAutofit fontScale="92500" lnSpcReduction="10000"/>
          </a:bodyPr>
          <a:lstStyle/>
          <a:p>
            <a:r>
              <a:rPr lang="ru-RU" sz="4800" dirty="0" smtClean="0"/>
              <a:t>СКАЖИ  </a:t>
            </a:r>
            <a:r>
              <a:rPr lang="ru-RU" sz="6600" b="1" dirty="0" smtClean="0">
                <a:solidFill>
                  <a:srgbClr val="FF0000"/>
                </a:solidFill>
              </a:rPr>
              <a:t>НЕТ</a:t>
            </a:r>
          </a:p>
          <a:p>
            <a:pPr algn="ctr"/>
            <a:r>
              <a:rPr lang="ru-RU" sz="4800" dirty="0" smtClean="0"/>
              <a:t> РАЗ  И  НАВСЕГДА!</a:t>
            </a:r>
            <a:endParaRPr lang="ru-RU" sz="4800" dirty="0"/>
          </a:p>
        </p:txBody>
      </p:sp>
      <p:pic>
        <p:nvPicPr>
          <p:cNvPr id="4" name="Содержимое 3" descr="x_0ca4db55.jpg"/>
          <p:cNvPicPr>
            <a:picLocks noGrp="1" noChangeAspect="1"/>
          </p:cNvPicPr>
          <p:nvPr>
            <p:ph idx="4294967295"/>
          </p:nvPr>
        </p:nvPicPr>
        <p:blipFill>
          <a:blip r:embed="rId2" cstate="screen"/>
          <a:stretch>
            <a:fillRect/>
          </a:stretch>
        </p:blipFill>
        <p:spPr>
          <a:xfrm>
            <a:off x="323528" y="692696"/>
            <a:ext cx="5118100" cy="3609975"/>
          </a:xfrm>
        </p:spPr>
      </p:pic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>
          <a:xfrm>
            <a:off x="5940152" y="692696"/>
            <a:ext cx="2737236" cy="3648871"/>
          </a:xfrm>
          <a:prstGeom prst="rect">
            <a:avLst/>
          </a:prstGeom>
          <a:noFill/>
          <a:ln/>
        </p:spPr>
      </p:pic>
    </p:spTree>
  </p:cSld>
  <p:clrMapOvr>
    <a:masterClrMapping/>
  </p:clrMapOvr>
  <p:transition spd="slow" advClick="0"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0"/>
            <a:ext cx="8913168" cy="1252728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ВРЕМЯ ДАРОМ НЕ ТЕРЯЙ, ДОБРЫЕ ДЕЛА СКОРЕЙ СОВЕРШАЙ!</a:t>
            </a:r>
            <a:endParaRPr lang="ru-RU" sz="2000" dirty="0"/>
          </a:p>
        </p:txBody>
      </p:sp>
      <p:pic>
        <p:nvPicPr>
          <p:cNvPr id="5" name="Мой фильм 2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screen"/>
          <a:stretch>
            <a:fillRect/>
          </a:stretch>
        </p:blipFill>
        <p:spPr>
          <a:xfrm>
            <a:off x="504825" y="1801813"/>
            <a:ext cx="8134350" cy="4572000"/>
          </a:xfrm>
          <a:prstGeom prst="rect">
            <a:avLst/>
          </a:prstGeom>
        </p:spPr>
      </p:pic>
    </p:spTree>
  </p:cSld>
  <p:clrMapOvr>
    <a:masterClrMapping/>
  </p:clrMapOvr>
  <p:transition spd="slow" advClick="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3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4" name="WordArt 4"/>
          <p:cNvSpPr>
            <a:spLocks noChangeArrowheads="1" noChangeShapeType="1" noTextEdit="1"/>
          </p:cNvSpPr>
          <p:nvPr/>
        </p:nvSpPr>
        <p:spPr bwMode="auto">
          <a:xfrm>
            <a:off x="971550" y="0"/>
            <a:ext cx="7848600" cy="685800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ru-RU" sz="3200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Альтернатива есть </a:t>
            </a:r>
          </a:p>
          <a:p>
            <a:pPr algn="ctr"/>
            <a:r>
              <a:rPr lang="ru-RU" sz="3200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всегда: </a:t>
            </a:r>
          </a:p>
          <a:p>
            <a:pPr algn="ctr"/>
            <a:r>
              <a:rPr lang="ru-RU" sz="3200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спорт, прогулки,</a:t>
            </a:r>
          </a:p>
          <a:p>
            <a:pPr algn="ctr"/>
            <a:r>
              <a:rPr lang="ru-RU" sz="3200" kern="1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мечта, хобби,</a:t>
            </a:r>
          </a:p>
          <a:p>
            <a:pPr algn="ctr"/>
            <a:r>
              <a:rPr lang="ru-RU" sz="3200" kern="1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чтение, семья !</a:t>
            </a:r>
            <a:endParaRPr lang="ru-RU" sz="3200" kern="10" dirty="0">
              <a:ln w="9525">
                <a:solidFill>
                  <a:srgbClr val="CC99FF"/>
                </a:solidFill>
                <a:round/>
                <a:headEnd/>
                <a:tailEnd/>
              </a:ln>
              <a:solidFill>
                <a:srgbClr val="FFFF00"/>
              </a:solidFill>
              <a:effectLst>
                <a:outerShdw dist="53882" dir="2700000" algn="ctr" rotWithShape="0">
                  <a:srgbClr val="9999FF">
                    <a:alpha val="80000"/>
                  </a:srgbClr>
                </a:outerShdw>
              </a:effectLst>
              <a:latin typeface="Impact"/>
            </a:endParaRPr>
          </a:p>
        </p:txBody>
      </p:sp>
    </p:spTree>
  </p:cSld>
  <p:clrMapOvr>
    <a:masterClrMapping/>
  </p:clrMapOvr>
  <p:transition spd="slow" advClick="0"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IMG_4100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3203848" y="332656"/>
            <a:ext cx="2699792" cy="1799861"/>
          </a:xfrm>
          <a:prstGeom prst="rect">
            <a:avLst/>
          </a:prstGeom>
        </p:spPr>
      </p:pic>
      <p:pic>
        <p:nvPicPr>
          <p:cNvPr id="3" name="Рисунок 2" descr="Фото-0160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395536" y="620688"/>
            <a:ext cx="2754307" cy="3672409"/>
          </a:xfrm>
          <a:prstGeom prst="rect">
            <a:avLst/>
          </a:prstGeom>
        </p:spPr>
      </p:pic>
      <p:pic>
        <p:nvPicPr>
          <p:cNvPr id="4" name="Рисунок 3" descr="Фото-0180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6012160" y="332656"/>
            <a:ext cx="2679762" cy="3573016"/>
          </a:xfrm>
          <a:prstGeom prst="rect">
            <a:avLst/>
          </a:prstGeom>
        </p:spPr>
      </p:pic>
      <p:pic>
        <p:nvPicPr>
          <p:cNvPr id="12" name="Рисунок 11" descr="IMG_9689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4139952" y="3140968"/>
            <a:ext cx="4752528" cy="3168352"/>
          </a:xfrm>
          <a:prstGeom prst="rect">
            <a:avLst/>
          </a:prstGeom>
        </p:spPr>
      </p:pic>
      <p:pic>
        <p:nvPicPr>
          <p:cNvPr id="2" name="Рисунок 1" descr="Фото-0016.jpg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2987824" y="1844824"/>
            <a:ext cx="3240360" cy="2430270"/>
          </a:xfrm>
          <a:prstGeom prst="rect">
            <a:avLst/>
          </a:prstGeom>
        </p:spPr>
      </p:pic>
      <p:pic>
        <p:nvPicPr>
          <p:cNvPr id="5" name="Рисунок 4" descr="DSC_1178.JPG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251520" y="4437112"/>
            <a:ext cx="3131840" cy="2074336"/>
          </a:xfrm>
          <a:prstGeom prst="rect">
            <a:avLst/>
          </a:prstGeom>
        </p:spPr>
      </p:pic>
      <p:pic>
        <p:nvPicPr>
          <p:cNvPr id="9" name="Рисунок 8" descr="Фото-0208.jpg"/>
          <p:cNvPicPr>
            <a:picLocks noChangeAspect="1"/>
          </p:cNvPicPr>
          <p:nvPr/>
        </p:nvPicPr>
        <p:blipFill>
          <a:blip r:embed="rId8" cstate="screen"/>
          <a:stretch>
            <a:fillRect/>
          </a:stretch>
        </p:blipFill>
        <p:spPr>
          <a:xfrm rot="5400000">
            <a:off x="3908926" y="4524122"/>
            <a:ext cx="2424269" cy="1818202"/>
          </a:xfrm>
          <a:prstGeom prst="rect">
            <a:avLst/>
          </a:prstGeom>
        </p:spPr>
      </p:pic>
      <p:pic>
        <p:nvPicPr>
          <p:cNvPr id="10" name="Рисунок 9" descr="Фото-0099.jpg"/>
          <p:cNvPicPr>
            <a:picLocks noChangeAspect="1"/>
          </p:cNvPicPr>
          <p:nvPr/>
        </p:nvPicPr>
        <p:blipFill>
          <a:blip r:embed="rId9" cstate="screen"/>
          <a:stretch>
            <a:fillRect/>
          </a:stretch>
        </p:blipFill>
        <p:spPr>
          <a:xfrm>
            <a:off x="3275856" y="4149080"/>
            <a:ext cx="1239602" cy="1652803"/>
          </a:xfrm>
          <a:prstGeom prst="rect">
            <a:avLst/>
          </a:prstGeom>
        </p:spPr>
      </p:pic>
    </p:spTree>
  </p:cSld>
  <p:clrMapOvr>
    <a:masterClrMapping/>
  </p:clrMapOvr>
  <p:transition spd="slow" advClick="0"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3" name="Picture 7" descr="Безымянный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331640" y="1700808"/>
            <a:ext cx="6336703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6" name="TextBox 7"/>
          <p:cNvSpPr txBox="1">
            <a:spLocks noChangeArrowheads="1"/>
          </p:cNvSpPr>
          <p:nvPr/>
        </p:nvSpPr>
        <p:spPr bwMode="auto">
          <a:xfrm>
            <a:off x="357188" y="428625"/>
            <a:ext cx="57150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400" b="1">
                <a:solidFill>
                  <a:srgbClr val="FF0000"/>
                </a:solidFill>
              </a:rPr>
              <a:t>Всё в наших  руках!</a:t>
            </a:r>
          </a:p>
        </p:txBody>
      </p:sp>
    </p:spTree>
  </p:cSld>
  <p:clrMapOvr>
    <a:masterClrMapping/>
  </p:clrMapOvr>
  <p:transition spd="slow" advClick="0"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16632"/>
            <a:ext cx="8229600" cy="1252728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МЫ ВЫБИРАЕМ ЖИЗНЬ!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Мой фильм 300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screen"/>
          <a:stretch>
            <a:fillRect/>
          </a:stretch>
        </p:blipFill>
        <p:spPr>
          <a:xfrm>
            <a:off x="323528" y="1556792"/>
            <a:ext cx="8532440" cy="4799498"/>
          </a:xfrm>
          <a:prstGeom prst="rect">
            <a:avLst/>
          </a:prstGeom>
        </p:spPr>
      </p:pic>
    </p:spTree>
  </p:cSld>
  <p:clrMapOvr>
    <a:masterClrMapping/>
  </p:clrMapOvr>
  <p:transition spd="slow" advClick="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31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251520" y="0"/>
            <a:ext cx="8686800" cy="124649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buNone/>
              <a:defRPr/>
            </a:pPr>
            <a:r>
              <a:rPr lang="ru-RU" sz="36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Да  здравствует здоровье</a:t>
            </a:r>
          </a:p>
          <a:p>
            <a:pPr algn="ctr">
              <a:buNone/>
              <a:defRPr/>
            </a:pPr>
            <a:r>
              <a:rPr lang="ru-RU" sz="36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Физическое и духовное !</a:t>
            </a:r>
            <a:endParaRPr lang="ru-RU" sz="3600" b="1" cap="all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5" name="Рисунок 4" descr="sdds-1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1403648" y="1772816"/>
            <a:ext cx="6232852" cy="4680520"/>
          </a:xfrm>
          <a:prstGeom prst="rect">
            <a:avLst/>
          </a:prstGeom>
        </p:spPr>
      </p:pic>
    </p:spTree>
  </p:cSld>
  <p:clrMapOvr>
    <a:masterClrMapping/>
  </p:clrMapOvr>
  <p:transition spd="slow" advClick="0">
    <p:wipe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99592" y="1700808"/>
            <a:ext cx="8077200" cy="1673352"/>
          </a:xfrm>
          <a:effectLst>
            <a:reflection blurRad="6350" stA="50000" endA="300" endPos="55500" dist="50800" dir="5400000" sy="-100000" algn="bl" rotWithShape="0"/>
          </a:effectLst>
        </p:spPr>
        <p:txBody>
          <a:bodyPr>
            <a:normAutofit/>
          </a:bodyPr>
          <a:lstStyle/>
          <a:p>
            <a:r>
              <a:rPr lang="ru-RU" sz="4400" dirty="0" smtClean="0">
                <a:effectLst>
                  <a:reflection blurRad="6350" stA="60000" endA="900" endPos="58000" dir="5400000" sy="-100000" algn="bl" rotWithShape="0"/>
                </a:effectLst>
              </a:rPr>
              <a:t>БЛАГОДАРИМ </a:t>
            </a:r>
            <a:br>
              <a:rPr lang="ru-RU" sz="4400" dirty="0" smtClean="0">
                <a:effectLst>
                  <a:reflection blurRad="6350" stA="60000" endA="900" endPos="58000" dir="5400000" sy="-100000" algn="bl" rotWithShape="0"/>
                </a:effectLst>
              </a:rPr>
            </a:br>
            <a:r>
              <a:rPr lang="ru-RU" sz="4400" dirty="0" smtClean="0">
                <a:effectLst>
                  <a:reflection blurRad="6350" stA="60000" endA="900" endPos="58000" dir="5400000" sy="-100000" algn="bl" rotWithShape="0"/>
                </a:effectLst>
              </a:rPr>
              <a:t>          ЗА     ВНИМАНИЕ</a:t>
            </a:r>
            <a:endParaRPr lang="ru-RU" sz="4400" dirty="0">
              <a:effectLst>
                <a:reflection blurRad="6350" stA="60000" endA="900" endPos="58000" dir="5400000" sy="-100000" algn="bl" rotWithShape="0"/>
              </a:effectLst>
            </a:endParaRPr>
          </a:p>
        </p:txBody>
      </p:sp>
    </p:spTree>
  </p:cSld>
  <p:clrMapOvr>
    <a:masterClrMapping/>
  </p:clrMapOvr>
  <p:transition spd="slow" advClick="0"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0"/>
            <a:ext cx="8229600" cy="1628801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  <a:latin typeface="Arial" charset="0"/>
              </a:rPr>
              <a:t>   </a:t>
            </a:r>
            <a:r>
              <a:rPr lang="ru-RU" sz="2800" b="1" dirty="0" smtClean="0">
                <a:latin typeface="+mj-lt"/>
                <a:cs typeface="Times New Roman" pitchFamily="18" charset="0"/>
              </a:rPr>
              <a:t>Алкоголизм и наркомания процветают на сегодняшний день, а за ними следуют их неизменные спутники – </a:t>
            </a:r>
            <a:r>
              <a:rPr lang="ru-RU" sz="2800" b="1" dirty="0" smtClean="0">
                <a:latin typeface="+mj-lt"/>
              </a:rPr>
              <a:t>тяжелые расстройства психики и всего организма</a:t>
            </a:r>
            <a:r>
              <a:rPr lang="ru-RU" sz="2800" b="1" dirty="0" smtClean="0">
                <a:latin typeface="+mj-lt"/>
                <a:cs typeface="Times New Roman" pitchFamily="18" charset="0"/>
              </a:rPr>
              <a:t>, преступление, тяжелые болезни, смерть. </a:t>
            </a:r>
            <a:endParaRPr lang="ru-RU" sz="2800" b="1" dirty="0">
              <a:latin typeface="+mj-lt"/>
            </a:endParaRPr>
          </a:p>
        </p:txBody>
      </p:sp>
      <p:pic>
        <p:nvPicPr>
          <p:cNvPr id="4" name="Picture 9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>
          <a:xfrm>
            <a:off x="1403648" y="1628800"/>
            <a:ext cx="6552728" cy="4824480"/>
          </a:xfrm>
          <a:prstGeom prst="rect">
            <a:avLst/>
          </a:prstGeom>
          <a:noFill/>
          <a:ln/>
        </p:spPr>
      </p:pic>
    </p:spTree>
  </p:cSld>
  <p:clrMapOvr>
    <a:masterClrMapping/>
  </p:clrMapOvr>
  <p:transition spd="slow" advClick="0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83568" y="260648"/>
            <a:ext cx="8229600" cy="1252728"/>
          </a:xfrm>
        </p:spPr>
        <p:txBody>
          <a:bodyPr/>
          <a:lstStyle/>
          <a:p>
            <a:r>
              <a:rPr lang="ru-RU" dirty="0" smtClean="0"/>
              <a:t>НАКАЗАНИЕ ЗА ПЬЯНСТВО</a:t>
            </a:r>
            <a:endParaRPr lang="ru-RU" dirty="0"/>
          </a:p>
        </p:txBody>
      </p:sp>
      <p:sp>
        <p:nvSpPr>
          <p:cNvPr id="30722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1628800"/>
            <a:ext cx="8229600" cy="4625609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«За пьянство» (медаль)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eaLnBrk="1" hangingPunct="1">
              <a:lnSpc>
                <a:spcPct val="90000"/>
              </a:lnSpc>
              <a:buFont typeface="Wingdings 2" pitchFamily="18" charset="2"/>
              <a:buNone/>
            </a:pP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Одно время  в России пьянство преследовалось государством.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Петре 1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пьяницам, попавшим в тюрьму, вешали на шею тяжелую чугунную медаль с надписью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«За пьянство».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Вес медали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6.8 кг,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 считая цепей.  Вешалась на шею в полицейском участке в наказание за чрезмерное употребление алкогольных напитков и крепилась цепью так, чтобы нельзя было снять. По некоторым данным, медаль должна была носиться неделю. </a:t>
            </a:r>
            <a:endParaRPr lang="ru-RU" sz="2000" dirty="0" smtClean="0">
              <a:solidFill>
                <a:srgbClr val="FFFF00"/>
              </a:solidFill>
            </a:endParaRPr>
          </a:p>
        </p:txBody>
      </p:sp>
      <p:pic>
        <p:nvPicPr>
          <p:cNvPr id="30723" name="Picture 4" descr="5450c136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076056" y="4077072"/>
            <a:ext cx="3063826" cy="2463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4" name="Picture 5" descr="medal-za-pyanstvo-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19672" y="4196682"/>
            <a:ext cx="2567310" cy="2393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30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0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30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307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307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307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30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0"/>
                                        <p:tgtEl>
                                          <p:spTgt spid="30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79512" y="188640"/>
            <a:ext cx="8229600" cy="1251062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ЖЕРТВЫ АЛКОГОЛЬНОЙ ЗАВИСИМОСТИ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700808"/>
            <a:ext cx="4572000" cy="4623816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/>
              <a:t>     Вот такого необычного вида людей мы можем наблюдать каждый день. </a:t>
            </a:r>
          </a:p>
          <a:p>
            <a:pPr>
              <a:buNone/>
            </a:pPr>
            <a:r>
              <a:rPr lang="ru-RU" dirty="0" smtClean="0"/>
              <a:t>     У кого</a:t>
            </a:r>
            <a:r>
              <a:rPr lang="en-US" dirty="0" smtClean="0"/>
              <a:t>-</a:t>
            </a:r>
            <a:r>
              <a:rPr lang="ru-RU" dirty="0" smtClean="0"/>
              <a:t>то они могут вызывать чувство сожаления о том, что человек добровольно подвергает </a:t>
            </a:r>
            <a:r>
              <a:rPr lang="en-US" dirty="0" smtClean="0"/>
              <a:t> </a:t>
            </a:r>
            <a:r>
              <a:rPr lang="ru-RU" dirty="0" smtClean="0"/>
              <a:t>свою жизнь  опасности, у других, что большинство –брезгливости, отвращения.</a:t>
            </a:r>
            <a:endParaRPr lang="ru-RU" dirty="0"/>
          </a:p>
        </p:txBody>
      </p:sp>
      <p:pic>
        <p:nvPicPr>
          <p:cNvPr id="8" name="Picture 6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6300192" y="260648"/>
            <a:ext cx="2591850" cy="3887775"/>
          </a:xfrm>
          <a:prstGeom prst="rect">
            <a:avLst/>
          </a:prstGeom>
          <a:noFill/>
          <a:ln/>
        </p:spPr>
      </p:pic>
      <p:pic>
        <p:nvPicPr>
          <p:cNvPr id="5" name="Рисунок 4" descr="112vodka-spoili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4860032" y="4365104"/>
            <a:ext cx="3826366" cy="2151280"/>
          </a:xfrm>
          <a:prstGeom prst="rect">
            <a:avLst/>
          </a:prstGeom>
        </p:spPr>
      </p:pic>
    </p:spTree>
  </p:cSld>
  <p:clrMapOvr>
    <a:masterClrMapping/>
  </p:clrMapOvr>
  <p:transition spd="slow" advClick="0"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ЖЕРТВЫ АЛКОГОЛЬНОЙ ЗАВИСИМОСТИ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    </a:t>
            </a:r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      Поверь никто из них не представлял себе такого будущего. Употребляя алкоголь, наркотики эти люди желали спастись от одиночества, уйти от проблем, обрести чувство легкости, радости, бодрости и не заметили как стали не свободными, морально деградировали. Зависимость развивается быстро – 1-3 года. И теперь добровольно лечиться  они не хотят.</a:t>
            </a:r>
          </a:p>
          <a:p>
            <a:endParaRPr lang="ru-RU" dirty="0"/>
          </a:p>
        </p:txBody>
      </p:sp>
      <p:pic>
        <p:nvPicPr>
          <p:cNvPr id="10" name="Рисунок 9" descr="1425836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251520" y="2060848"/>
            <a:ext cx="4536504" cy="3402378"/>
          </a:xfrm>
          <a:prstGeom prst="rect">
            <a:avLst/>
          </a:prstGeom>
        </p:spPr>
      </p:pic>
    </p:spTree>
  </p:cSld>
  <p:clrMapOvr>
    <a:masterClrMapping/>
  </p:clrMapOvr>
  <p:transition spd="slow" advClick="0"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88640"/>
            <a:ext cx="8229600" cy="1252728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ВЫБЕРИ ПРАВИЛЬНУЮ ДОРОГУ</a:t>
            </a:r>
            <a:endParaRPr lang="ru-RU" sz="3600" dirty="0"/>
          </a:p>
        </p:txBody>
      </p:sp>
      <p:pic>
        <p:nvPicPr>
          <p:cNvPr id="6" name="Игорь Растеряев Ромашки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screen"/>
          <a:stretch>
            <a:fillRect/>
          </a:stretch>
        </p:blipFill>
        <p:spPr>
          <a:xfrm>
            <a:off x="1331640" y="1601416"/>
            <a:ext cx="6792755" cy="5094566"/>
          </a:xfrm>
          <a:prstGeom prst="rect">
            <a:avLst/>
          </a:prstGeom>
        </p:spPr>
      </p:pic>
    </p:spTree>
  </p:cSld>
  <p:clrMapOvr>
    <a:masterClrMapping/>
  </p:clrMapOvr>
  <p:transition spd="slow" advClick="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54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Не пей. Пьянство – это горе. </a:t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Водка – чертово дело.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-252536" y="1844824"/>
            <a:ext cx="4038600" cy="4623816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    Никто, кроме тебя не может сделать твой выбор в пользу сознательной трезвости. Вспомни сколько смертей и несчастий связано с алкоголем и наркотиками. Будь сильным, сделай правильный выбор!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dirty="0"/>
          </a:p>
        </p:txBody>
      </p:sp>
      <p:pic>
        <p:nvPicPr>
          <p:cNvPr id="5" name="Содержимое 4" descr="img12.jpg"/>
          <p:cNvPicPr>
            <a:picLocks noGrp="1" noChangeAspect="1"/>
          </p:cNvPicPr>
          <p:nvPr>
            <p:ph sz="half" idx="2"/>
          </p:nvPr>
        </p:nvPicPr>
        <p:blipFill>
          <a:blip r:embed="rId2" cstate="screen"/>
          <a:stretch>
            <a:fillRect/>
          </a:stretch>
        </p:blipFill>
        <p:spPr>
          <a:xfrm>
            <a:off x="3707904" y="1988840"/>
            <a:ext cx="5180384" cy="3885288"/>
          </a:xfrm>
        </p:spPr>
      </p:pic>
    </p:spTree>
  </p:cSld>
  <p:clrMapOvr>
    <a:masterClrMapping/>
  </p:clrMapOvr>
  <p:transition spd="slow" advClick="0"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Не верь рекламе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961456"/>
            <a:ext cx="8229600" cy="4896544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sz="4600" dirty="0" smtClean="0"/>
              <a:t>Вы думаете, что пиво рекламируют потому, что оно полезно?  Пиво рекламируют                                убийцы, их не интересует твое будущее, им нужна прибыль.</a:t>
            </a:r>
          </a:p>
          <a:p>
            <a:pPr marL="0" indent="0">
              <a:buNone/>
            </a:pPr>
            <a:endParaRPr lang="ru-RU" sz="4600" dirty="0" smtClean="0"/>
          </a:p>
          <a:p>
            <a:pPr marL="0" indent="0">
              <a:buNone/>
            </a:pPr>
            <a:r>
              <a:rPr lang="ru-RU" sz="3400" dirty="0" smtClean="0"/>
              <a:t>Некоторые полагают, что производство пива и торговля им приносит пользу бюджету государства. Но почти все марки пива и предприятия, его производящие принадлежат иностранным корпорациям. Например, доходы от пива "Невского" уходят в Данию, пива "</a:t>
            </a:r>
            <a:r>
              <a:rPr lang="ru-RU" sz="3400" dirty="0" err="1" smtClean="0"/>
              <a:t>Холстер</a:t>
            </a:r>
            <a:r>
              <a:rPr lang="ru-RU" sz="3400" dirty="0" smtClean="0"/>
              <a:t>" - в Германию, "Миллер" - в Америку, "Старый мельник" - в Турцию, "Толстяк" - в Бельгию, "Бочкарев" - в Испанию, "Золотая Бочка" - в Южную Африку. Прибыль от пива концерна "Балтика" уходит в Скандинавию. Свое здоровье и деньги российские потребители пива отдают иностранцам. </a:t>
            </a:r>
            <a:endParaRPr lang="ru-RU" sz="3400" dirty="0"/>
          </a:p>
        </p:txBody>
      </p:sp>
      <p:pic>
        <p:nvPicPr>
          <p:cNvPr id="5" name="Рисунок 4" descr="pa11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6012160" y="188640"/>
            <a:ext cx="2359647" cy="1763836"/>
          </a:xfrm>
          <a:prstGeom prst="rect">
            <a:avLst/>
          </a:prstGeom>
        </p:spPr>
      </p:pic>
    </p:spTree>
  </p:cSld>
  <p:clrMapOvr>
    <a:masterClrMapping/>
  </p:clrMapOvr>
  <p:transition spd="slow" advClick="0"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2265440"/>
          </a:xfrm>
        </p:spPr>
        <p:txBody>
          <a:bodyPr>
            <a:normAutofit fontScale="90000"/>
          </a:bodyPr>
          <a:lstStyle/>
          <a:p>
            <a:r>
              <a:rPr lang="ru-RU" sz="4000" dirty="0" smtClean="0"/>
              <a:t>«Путь России от разорения к достатку  - это путь трезвой России.»       </a:t>
            </a: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 smtClean="0"/>
              <a:t> </a:t>
            </a:r>
            <a:br>
              <a:rPr lang="ru-RU" sz="4800" dirty="0" smtClean="0"/>
            </a:br>
            <a:endParaRPr lang="ru-RU" dirty="0"/>
          </a:p>
        </p:txBody>
      </p:sp>
      <p:pic>
        <p:nvPicPr>
          <p:cNvPr id="7" name="Рисунок 6" descr="x_1f427b59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1763688" y="1700808"/>
            <a:ext cx="4882615" cy="4680520"/>
          </a:xfrm>
          <a:prstGeom prst="rect">
            <a:avLst/>
          </a:prstGeom>
        </p:spPr>
      </p:pic>
    </p:spTree>
  </p:cSld>
  <p:clrMapOvr>
    <a:masterClrMapping/>
  </p:clrMapOvr>
  <p:transition spd="slow" advClick="0">
    <p:wipe dir="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одульная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713</TotalTime>
  <Words>507</Words>
  <Application>Microsoft Office PowerPoint</Application>
  <PresentationFormat>Экран (4:3)</PresentationFormat>
  <Paragraphs>37</Paragraphs>
  <Slides>18</Slides>
  <Notes>0</Notes>
  <HiddenSlides>0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Модульная</vt:lpstr>
      <vt:lpstr>АЛКОГОЛЬ И НАРКОТИКИ –  ЭТО САМЫЕ ПОДЛЫЕ УБИЙЦЫ, КОТОРЫЕ СНАЧАЛА ОТНИМАЮТ У ЧЕЛОВЕКА СВОБОДУ, А ПОТОМ САМОЕ ДОРОГОЕ,  ЧТО ДАЕТСЯ ЕМУ  ОДИН  РАЗ  - ЖИЗНЬ</vt:lpstr>
      <vt:lpstr>Слайд 2</vt:lpstr>
      <vt:lpstr>НАКАЗАНИЕ ЗА ПЬЯНСТВО</vt:lpstr>
      <vt:lpstr>ЖЕРТВЫ АЛКОГОЛЬНОЙ ЗАВИСИМОСТИ</vt:lpstr>
      <vt:lpstr>ЖЕРТВЫ АЛКОГОЛЬНОЙ ЗАВИСИМОСТИ</vt:lpstr>
      <vt:lpstr>ВЫБЕРИ ПРАВИЛЬНУЮ ДОРОГУ</vt:lpstr>
      <vt:lpstr>Не пей. Пьянство – это горе.  Водка – чертово дело.</vt:lpstr>
      <vt:lpstr> Не верь рекламе</vt:lpstr>
      <vt:lpstr>«Путь России от разорения к достатку  - это путь трезвой России.»          </vt:lpstr>
      <vt:lpstr>Молитвы пред иконою Божией  Матери "Неупиваемая Чаша" </vt:lpstr>
      <vt:lpstr>Слайд 11</vt:lpstr>
      <vt:lpstr>ВРЕМЯ ДАРОМ НЕ ТЕРЯЙ, ДОБРЫЕ ДЕЛА СКОРЕЙ СОВЕРШАЙ!</vt:lpstr>
      <vt:lpstr>Слайд 13</vt:lpstr>
      <vt:lpstr>Слайд 14</vt:lpstr>
      <vt:lpstr>Слайд 15</vt:lpstr>
      <vt:lpstr>МЫ ВЫБИРАЕМ ЖИЗНЬ!</vt:lpstr>
      <vt:lpstr>Слайд 17</vt:lpstr>
      <vt:lpstr>БЛАГОДАРИМ            ЗА    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Николаевна Елена</dc:creator>
  <cp:lastModifiedBy>Николаевна Елена</cp:lastModifiedBy>
  <cp:revision>70</cp:revision>
  <dcterms:created xsi:type="dcterms:W3CDTF">2015-03-15T16:55:48Z</dcterms:created>
  <dcterms:modified xsi:type="dcterms:W3CDTF">2015-07-12T14:30:19Z</dcterms:modified>
</cp:coreProperties>
</file>